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Chiv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d22xTSsWkNHM484enliCgllR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8F4805-7AFA-4EA1-B3E5-5008DCA5B297}">
  <a:tblStyle styleId="{978F4805-7AFA-4EA1-B3E5-5008DCA5B2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Slab-bold.fntdata"/><Relationship Id="rId12" Type="http://schemas.openxmlformats.org/officeDocument/2006/relationships/slide" Target="slides/slide6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9.xml"/><Relationship Id="rId37" Type="http://schemas.openxmlformats.org/officeDocument/2006/relationships/font" Target="fonts/Chivo-bold.fntdata"/><Relationship Id="rId14" Type="http://schemas.openxmlformats.org/officeDocument/2006/relationships/slide" Target="slides/slide8.xml"/><Relationship Id="rId36" Type="http://schemas.openxmlformats.org/officeDocument/2006/relationships/font" Target="fonts/Chivo-regular.fntdata"/><Relationship Id="rId17" Type="http://schemas.openxmlformats.org/officeDocument/2006/relationships/slide" Target="slides/slide11.xml"/><Relationship Id="rId39" Type="http://schemas.openxmlformats.org/officeDocument/2006/relationships/font" Target="fonts/Chivo-boldItalic.fntdata"/><Relationship Id="rId16" Type="http://schemas.openxmlformats.org/officeDocument/2006/relationships/slide" Target="slides/slide10.xml"/><Relationship Id="rId38" Type="http://schemas.openxmlformats.org/officeDocument/2006/relationships/font" Target="fonts/Chiv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Very high level overview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SKIP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SKIP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kind of transistor is this??? npn since the arrow from the emitter is not pointing in and current flows from collector to emitter. Electrons flow from emitter to collector.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6fc75288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f6fc752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More light = more current A5 will read 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Less light = no current from C to E, so switch will be open and A5 will read VIN (remember, input impedance is really high compared to the resistor)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cb9ac17c4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ecb9ac17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2ce71a13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f2ce71a1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small current at the base of a transistor controls the current flowing from the C to E and vice versa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11" name="Google Shape;11;p29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9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9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9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9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9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9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9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8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117" name="Google Shape;117;p38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8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8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8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3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9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125" name="Google Shape;125;p39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9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9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9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9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9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9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9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9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9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0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22" name="Google Shape;22;p30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3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1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33" name="Google Shape;33;p31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31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42" name="Google Shape;42;p31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2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45" name="Google Shape;45;p32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2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2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2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2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2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2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32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b="0" i="0" sz="100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3"/>
          <p:cNvGrpSpPr/>
          <p:nvPr/>
        </p:nvGrpSpPr>
        <p:grpSpPr>
          <a:xfrm>
            <a:off x="-241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33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3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3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3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3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33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33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70" name="Google Shape;70;p3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4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34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4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4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4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4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4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3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1" name="Google Shape;81;p34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2" name="Google Shape;82;p3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5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3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3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3" name="Google Shape;93;p35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4" name="Google Shape;94;p35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5" name="Google Shape;95;p3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36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36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3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37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108" name="Google Shape;108;p37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7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7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7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7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0.jpg"/><Relationship Id="rId5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arduino.cc/reference/en/language/functions/math/map/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rduino.cc/reference/en/language/functions/math/constrain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openproject.space/distance-sensor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457200" y="799275"/>
            <a:ext cx="82359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OPS Lecture 3: 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/>
              <a:t>Transistors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910188"/>
            <a:ext cx="2086425" cy="91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5825" y="451300"/>
            <a:ext cx="2590801" cy="25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Water analogy revisited</a:t>
            </a:r>
            <a:endParaRPr/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3559475" y="1537200"/>
            <a:ext cx="5486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Transistor as a water valve. Current = flow of water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3 States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▰"/>
            </a:pPr>
            <a:r>
              <a:rPr b="1" lang="en" sz="1800">
                <a:solidFill>
                  <a:srgbClr val="FF0000"/>
                </a:solidFill>
              </a:rPr>
              <a:t>On: Short Circuit</a:t>
            </a:r>
            <a:endParaRPr b="1" sz="1800">
              <a:solidFill>
                <a:srgbClr val="FF0000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allows water to flow completely unblocked. Switch is closed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▰"/>
            </a:pPr>
            <a:r>
              <a:rPr b="1" lang="en" sz="1800">
                <a:solidFill>
                  <a:srgbClr val="0000FF"/>
                </a:solidFill>
              </a:rPr>
              <a:t>Off: Open Circuit</a:t>
            </a:r>
            <a:endParaRPr b="1" sz="1800">
              <a:solidFill>
                <a:srgbClr val="0000FF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valve completely stops flow of water . Switch is open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Linear Flow Control</a:t>
            </a:r>
            <a:endParaRPr b="1"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valve can control amount of flow</a:t>
            </a:r>
            <a:endParaRPr sz="1800"/>
          </a:p>
        </p:txBody>
      </p:sp>
      <p:sp>
        <p:nvSpPr>
          <p:cNvPr id="222" name="Google Shape;222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" name="Google Shape;223;p11"/>
          <p:cNvGrpSpPr/>
          <p:nvPr/>
        </p:nvGrpSpPr>
        <p:grpSpPr>
          <a:xfrm>
            <a:off x="349375" y="1436300"/>
            <a:ext cx="3115200" cy="3237800"/>
            <a:chOff x="349375" y="1436300"/>
            <a:chExt cx="3115200" cy="3237800"/>
          </a:xfrm>
        </p:grpSpPr>
        <p:pic>
          <p:nvPicPr>
            <p:cNvPr descr="Valve open, water flowing, short circuit" id="224" name="Google Shape;224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375" y="1436300"/>
              <a:ext cx="3115200" cy="1031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alve half-open, water flow rate controlled" id="225" name="Google Shape;22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375" y="3642944"/>
              <a:ext cx="3115200" cy="1031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alve closed, water stopped, open circuit" id="226" name="Google Shape;22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375" y="2539622"/>
              <a:ext cx="3115200" cy="10311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Example: NPN Transistor as a Switch</a:t>
            </a:r>
            <a:endParaRPr/>
          </a:p>
        </p:txBody>
      </p:sp>
      <p:sp>
        <p:nvSpPr>
          <p:cNvPr id="232" name="Google Shape;232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5175" y="1260450"/>
            <a:ext cx="3336400" cy="10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 txBox="1"/>
          <p:nvPr>
            <p:ph idx="1" type="body"/>
          </p:nvPr>
        </p:nvSpPr>
        <p:spPr>
          <a:xfrm>
            <a:off x="478050" y="2352875"/>
            <a:ext cx="77865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Say the </a:t>
            </a:r>
            <a:r>
              <a:rPr b="1" lang="en" sz="1800"/>
              <a:t>Emitter</a:t>
            </a:r>
            <a:r>
              <a:rPr lang="en" sz="1800"/>
              <a:t> is </a:t>
            </a:r>
            <a:r>
              <a:rPr b="1" lang="en" sz="1800"/>
              <a:t>(-)</a:t>
            </a:r>
            <a:r>
              <a:rPr lang="en" sz="1800"/>
              <a:t> and the </a:t>
            </a:r>
            <a:r>
              <a:rPr b="1" lang="en" sz="1800">
                <a:solidFill>
                  <a:srgbClr val="FF0000"/>
                </a:solidFill>
              </a:rPr>
              <a:t>Collector</a:t>
            </a:r>
            <a:r>
              <a:rPr lang="en" sz="1800"/>
              <a:t> is </a:t>
            </a:r>
            <a:r>
              <a:rPr b="1" lang="en" sz="1800">
                <a:solidFill>
                  <a:srgbClr val="FF0000"/>
                </a:solidFill>
              </a:rPr>
              <a:t>(+)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When we connect the </a:t>
            </a:r>
            <a:r>
              <a:rPr b="1" lang="en" sz="1800"/>
              <a:t>Base</a:t>
            </a:r>
            <a:r>
              <a:rPr lang="en" sz="1800"/>
              <a:t> to power, electrons will travel through the base from the emitter to the collector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When we disconnect the base from power, no electrons travel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The transistor acts as a switch, controlled by power to the base!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Transistors: A More Conceptual Look</a:t>
            </a:r>
            <a:endParaRPr/>
          </a:p>
        </p:txBody>
      </p:sp>
      <p:sp>
        <p:nvSpPr>
          <p:cNvPr id="240" name="Google Shape;240;p1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678750" y="2124400"/>
            <a:ext cx="77865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Transistors behave the way they do because they are made out of </a:t>
            </a:r>
            <a:r>
              <a:rPr b="1" lang="en" sz="1500"/>
              <a:t>semiconductors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By doping these semiconductors with impurities, we can cause them to have either </a:t>
            </a:r>
            <a:r>
              <a:rPr b="1" lang="en" sz="1500"/>
              <a:t>fewer “free” electrons (p-type silicon, positive) </a:t>
            </a:r>
            <a:r>
              <a:rPr lang="en" sz="1500"/>
              <a:t>or </a:t>
            </a:r>
            <a:r>
              <a:rPr b="1" lang="en" sz="1500"/>
              <a:t>more “free” electrons (n-type silicon, negative)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When we put p-type and n-type silicon next to each other in a circuit, electrons will only travel from n to p, but not the opposite (diode)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By adding another doped silicon, we end up with a NPN or PNP transistor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This is covered more in ESE 273 and other transistor </a:t>
            </a:r>
            <a:r>
              <a:rPr lang="en" sz="1500"/>
              <a:t>courses</a:t>
            </a:r>
            <a:r>
              <a:rPr lang="en" sz="1500"/>
              <a:t>, so not super important right now, so don’t worry!</a:t>
            </a:r>
            <a:endParaRPr sz="1500"/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200" y="189171"/>
            <a:ext cx="40725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Phototransistors</a:t>
            </a:r>
            <a:endParaRPr/>
          </a:p>
        </p:txBody>
      </p:sp>
      <p:sp>
        <p:nvSpPr>
          <p:cNvPr id="248" name="Google Shape;248;p14"/>
          <p:cNvSpPr txBox="1"/>
          <p:nvPr>
            <p:ph idx="1" type="body"/>
          </p:nvPr>
        </p:nvSpPr>
        <p:spPr>
          <a:xfrm>
            <a:off x="3540825" y="1732475"/>
            <a:ext cx="55173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100"/>
              <a:buFont typeface="Chivo"/>
              <a:buChar char="▰"/>
            </a:pPr>
            <a:r>
              <a:rPr lang="en" sz="2100"/>
              <a:t>Phototransistors are a type of transistor that respond to </a:t>
            </a:r>
            <a:r>
              <a:rPr b="1" lang="en" sz="2100">
                <a:solidFill>
                  <a:srgbClr val="FF9900"/>
                </a:solidFill>
              </a:rPr>
              <a:t>light</a:t>
            </a:r>
            <a:endParaRPr b="1" sz="2100">
              <a:solidFill>
                <a:srgbClr val="FF9900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▰"/>
            </a:pPr>
            <a:r>
              <a:rPr b="1" lang="en" sz="2100">
                <a:solidFill>
                  <a:srgbClr val="000000"/>
                </a:solidFill>
              </a:rPr>
              <a:t>Base </a:t>
            </a:r>
            <a:r>
              <a:rPr lang="en" sz="2100">
                <a:solidFill>
                  <a:srgbClr val="000000"/>
                </a:solidFill>
              </a:rPr>
              <a:t>inside the bulb absorbs light, and acts like a switch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▰"/>
            </a:pPr>
            <a:r>
              <a:rPr lang="en" sz="2100">
                <a:solidFill>
                  <a:srgbClr val="000000"/>
                </a:solidFill>
              </a:rPr>
              <a:t>If it senses light, current will be allowed to pass through from collector to emitter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▰"/>
            </a:pPr>
            <a:r>
              <a:rPr lang="en" sz="2100">
                <a:solidFill>
                  <a:srgbClr val="000000"/>
                </a:solidFill>
              </a:rPr>
              <a:t>If no light sensed, less current flows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249" name="Google Shape;249;p1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51" name="Google Shape;2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975" y="2417987"/>
            <a:ext cx="3145150" cy="1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>
            <p:ph type="ctrTitle"/>
          </p:nvPr>
        </p:nvSpPr>
        <p:spPr>
          <a:xfrm>
            <a:off x="340300" y="1344325"/>
            <a:ext cx="5486400" cy="1405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600"/>
              <a:t>Project 3:</a:t>
            </a:r>
            <a:endParaRPr sz="4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600"/>
              <a:t>Distance Sensor</a:t>
            </a:r>
            <a:endParaRPr sz="4600"/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925" y="1107675"/>
            <a:ext cx="2895601" cy="292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3: Distance Sensor</a:t>
            </a:r>
            <a:endParaRPr/>
          </a:p>
        </p:txBody>
      </p:sp>
      <p:sp>
        <p:nvSpPr>
          <p:cNvPr id="263" name="Google Shape;263;p16"/>
          <p:cNvSpPr txBox="1"/>
          <p:nvPr>
            <p:ph idx="1" type="body"/>
          </p:nvPr>
        </p:nvSpPr>
        <p:spPr>
          <a:xfrm>
            <a:off x="576625" y="2268050"/>
            <a:ext cx="81102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Using your Arduino, LEDs, IR Emitters, and IR phototransistors, make a </a:t>
            </a:r>
            <a:r>
              <a:rPr b="1" lang="en"/>
              <a:t>Distance Sensor</a:t>
            </a:r>
            <a:r>
              <a:rPr lang="en"/>
              <a:t>!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The closer an object is to the sensor, the brighter the LED should be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We can control LED brightness with </a:t>
            </a:r>
            <a:endParaRPr/>
          </a:p>
        </p:txBody>
      </p:sp>
      <p:sp>
        <p:nvSpPr>
          <p:cNvPr id="264" name="Google Shape;264;p1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6273125" y="4121425"/>
            <a:ext cx="1215325" cy="351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00FF"/>
                </a:solidFill>
                <a:latin typeface="Comic Sans MS"/>
              </a:rPr>
              <a:t>PWM</a:t>
            </a: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813" y="350175"/>
            <a:ext cx="1619949" cy="16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IR Receiver/ IR Phototransistors</a:t>
            </a:r>
            <a:endParaRPr/>
          </a:p>
        </p:txBody>
      </p:sp>
      <p:sp>
        <p:nvSpPr>
          <p:cNvPr id="272" name="Google Shape;272;p17"/>
          <p:cNvSpPr txBox="1"/>
          <p:nvPr>
            <p:ph idx="1" type="body"/>
          </p:nvPr>
        </p:nvSpPr>
        <p:spPr>
          <a:xfrm>
            <a:off x="3540825" y="1732475"/>
            <a:ext cx="55173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000"/>
              <a:buFont typeface="Chivo"/>
              <a:buChar char="▰"/>
            </a:pPr>
            <a:r>
              <a:rPr lang="en" sz="2000"/>
              <a:t>We will be using IR phototransistors, which respond to </a:t>
            </a:r>
            <a:r>
              <a:rPr b="1" lang="en" sz="2000">
                <a:solidFill>
                  <a:srgbClr val="CC0000"/>
                </a:solidFill>
              </a:rPr>
              <a:t>Infrared light</a:t>
            </a:r>
            <a:endParaRPr b="1" sz="2000">
              <a:solidFill>
                <a:srgbClr val="CC0000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▰"/>
            </a:pPr>
            <a:r>
              <a:rPr lang="en" sz="2000">
                <a:solidFill>
                  <a:srgbClr val="000000"/>
                </a:solidFill>
              </a:rPr>
              <a:t>Collector (+): Shorter lead, flat edge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▰"/>
            </a:pPr>
            <a:r>
              <a:rPr lang="en" sz="2000">
                <a:solidFill>
                  <a:srgbClr val="000000"/>
                </a:solidFill>
              </a:rPr>
              <a:t>Emitter (-): Longer lead, round edge</a:t>
            </a:r>
            <a:endParaRPr sz="2000"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Note how a </a:t>
            </a:r>
            <a:r>
              <a:rPr b="1" lang="en" sz="2000"/>
              <a:t>phototransistor</a:t>
            </a:r>
            <a:r>
              <a:rPr lang="en" sz="2000"/>
              <a:t> looks just like a </a:t>
            </a:r>
            <a:r>
              <a:rPr b="1" lang="en" sz="2000"/>
              <a:t>white LED, </a:t>
            </a:r>
            <a:r>
              <a:rPr lang="en" sz="2000"/>
              <a:t>but with reversed polarity…</a:t>
            </a:r>
            <a:endParaRPr sz="2000"/>
          </a:p>
        </p:txBody>
      </p:sp>
      <p:sp>
        <p:nvSpPr>
          <p:cNvPr id="273" name="Google Shape;273;p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925" y="2166725"/>
            <a:ext cx="3069300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 txBox="1"/>
          <p:nvPr/>
        </p:nvSpPr>
        <p:spPr>
          <a:xfrm>
            <a:off x="2191975" y="3835775"/>
            <a:ext cx="568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CC0000"/>
                </a:solidFill>
                <a:latin typeface="Chivo"/>
                <a:ea typeface="Chivo"/>
                <a:cs typeface="Chivo"/>
                <a:sym typeface="Chivo"/>
              </a:rPr>
              <a:t>C(+)</a:t>
            </a:r>
            <a:endParaRPr b="1" i="0" sz="1400" u="none" cap="none" strike="noStrike">
              <a:solidFill>
                <a:srgbClr val="CC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2836975" y="3525300"/>
            <a:ext cx="568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E(-)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532775" y="2336050"/>
            <a:ext cx="331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  <a:latin typeface="Chivo"/>
                <a:ea typeface="Chivo"/>
                <a:cs typeface="Chivo"/>
                <a:sym typeface="Chivo"/>
              </a:rPr>
              <a:t>B</a:t>
            </a:r>
            <a:endParaRPr b="1" i="0" sz="1400" u="none" cap="none" strike="noStrike">
              <a:solidFill>
                <a:srgbClr val="FF99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6fc752886_0_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White LED &amp; IR receiver: which one is which?</a:t>
            </a:r>
            <a:endParaRPr/>
          </a:p>
        </p:txBody>
      </p:sp>
      <p:sp>
        <p:nvSpPr>
          <p:cNvPr id="284" name="Google Shape;284;gf6fc752886_0_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gf6fc7528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pic>
        <p:nvPicPr>
          <p:cNvPr id="286" name="Google Shape;286;gf6fc752886_0_0"/>
          <p:cNvPicPr preferRelativeResize="0"/>
          <p:nvPr/>
        </p:nvPicPr>
        <p:blipFill rotWithShape="1">
          <a:blip r:embed="rId4">
            <a:alphaModFix/>
          </a:blip>
          <a:srcRect b="11355" l="0" r="0" t="21570"/>
          <a:stretch/>
        </p:blipFill>
        <p:spPr>
          <a:xfrm>
            <a:off x="5540750" y="1236937"/>
            <a:ext cx="2895602" cy="25895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gf6fc752886_0_0"/>
          <p:cNvPicPr preferRelativeResize="0"/>
          <p:nvPr/>
        </p:nvPicPr>
        <p:blipFill rotWithShape="1">
          <a:blip r:embed="rId5">
            <a:alphaModFix/>
          </a:blip>
          <a:srcRect b="11775" l="0" r="0" t="15492"/>
          <a:stretch/>
        </p:blipFill>
        <p:spPr>
          <a:xfrm>
            <a:off x="2432300" y="1590225"/>
            <a:ext cx="2268300" cy="2199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gf6fc752886_0_0"/>
          <p:cNvSpPr txBox="1"/>
          <p:nvPr/>
        </p:nvSpPr>
        <p:spPr>
          <a:xfrm>
            <a:off x="2519300" y="3867125"/>
            <a:ext cx="20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They look the same D: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9" name="Google Shape;289;gf6fc752886_0_0"/>
          <p:cNvSpPr txBox="1"/>
          <p:nvPr/>
        </p:nvSpPr>
        <p:spPr>
          <a:xfrm>
            <a:off x="5717300" y="3893188"/>
            <a:ext cx="25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Just look at it from the top: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Left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: led, 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right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: IR receiver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0" name="Google Shape;290;gf6fc752886_0_0"/>
          <p:cNvSpPr txBox="1"/>
          <p:nvPr/>
        </p:nvSpPr>
        <p:spPr>
          <a:xfrm>
            <a:off x="1207925" y="4267325"/>
            <a:ext cx="367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hivo"/>
                <a:ea typeface="Chivo"/>
                <a:cs typeface="Chivo"/>
                <a:sym typeface="Chivo"/>
              </a:rPr>
              <a:t>BE CAREFUL NOT TO MIX THEM UP!</a:t>
            </a:r>
            <a:endParaRPr b="1" sz="16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IR Emitter/IR LED</a:t>
            </a:r>
            <a:endParaRPr/>
          </a:p>
        </p:txBody>
      </p:sp>
      <p:sp>
        <p:nvSpPr>
          <p:cNvPr id="296" name="Google Shape;296;p18"/>
          <p:cNvSpPr txBox="1"/>
          <p:nvPr>
            <p:ph idx="1" type="body"/>
          </p:nvPr>
        </p:nvSpPr>
        <p:spPr>
          <a:xfrm>
            <a:off x="3236025" y="2418275"/>
            <a:ext cx="55173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000"/>
              <a:buFont typeface="Chivo"/>
              <a:buChar char="▰"/>
            </a:pPr>
            <a:r>
              <a:rPr lang="en" sz="2000"/>
              <a:t>Emits </a:t>
            </a:r>
            <a:r>
              <a:rPr b="1" lang="en" sz="2000">
                <a:solidFill>
                  <a:srgbClr val="CC0000"/>
                </a:solidFill>
              </a:rPr>
              <a:t>Infrared light</a:t>
            </a:r>
            <a:endParaRPr b="1" sz="2000">
              <a:solidFill>
                <a:srgbClr val="CC0000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▰"/>
            </a:pPr>
            <a:r>
              <a:rPr lang="en" sz="2000">
                <a:solidFill>
                  <a:srgbClr val="000000"/>
                </a:solidFill>
              </a:rPr>
              <a:t>Anode (+): Shorter lead, round edge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▰"/>
            </a:pPr>
            <a:r>
              <a:rPr lang="en" sz="2000">
                <a:solidFill>
                  <a:srgbClr val="000000"/>
                </a:solidFill>
              </a:rPr>
              <a:t>Cathode (-): Longer lead, flat edge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000000"/>
                </a:solidFill>
              </a:rPr>
              <a:t>Notice again that figuring out polarity is different from regular LEDs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99" name="Google Shape;2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00" y="2301313"/>
            <a:ext cx="2372775" cy="23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19" y="3493630"/>
            <a:ext cx="643762" cy="64232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75" y="2750194"/>
            <a:ext cx="817326" cy="61164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1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Polarity Chart</a:t>
            </a:r>
            <a:endParaRPr/>
          </a:p>
        </p:txBody>
      </p:sp>
      <p:sp>
        <p:nvSpPr>
          <p:cNvPr id="307" name="Google Shape;307;p1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graphicFrame>
        <p:nvGraphicFramePr>
          <p:cNvPr id="309" name="Google Shape;309;p19"/>
          <p:cNvGraphicFramePr/>
          <p:nvPr/>
        </p:nvGraphicFramePr>
        <p:xfrm>
          <a:off x="1729325" y="1697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{978F4805-7AFA-4EA1-B3E5-5008DCA5B297}</a:tableStyleId>
              </a:tblPr>
              <a:tblGrid>
                <a:gridCol w="2380800"/>
                <a:gridCol w="2188700"/>
                <a:gridCol w="21887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Type</a:t>
                      </a:r>
                      <a:endParaRPr b="1"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CC0000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Positive (+)</a:t>
                      </a:r>
                      <a:endParaRPr b="1" sz="1400" u="none" cap="none" strike="noStrike">
                        <a:solidFill>
                          <a:srgbClr val="CC0000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Negative (-)</a:t>
                      </a:r>
                      <a:endParaRPr b="1"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LED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Longer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Round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Shorter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Flat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IR Receiver/Phototransistor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Shorter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Flat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Longer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Round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IR Emitter/LED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Shorter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Round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Longer Lead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hivo"/>
                          <a:ea typeface="Chivo"/>
                          <a:cs typeface="Chivo"/>
                          <a:sym typeface="Chivo"/>
                        </a:rPr>
                        <a:t>Flat Edge</a:t>
                      </a:r>
                      <a:endParaRPr sz="1400" u="none" cap="none" strike="noStrike"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0" name="Google Shape;31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43249" y="2006750"/>
            <a:ext cx="643767" cy="61164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iPoduino Project Recap:</a:t>
            </a:r>
            <a:endParaRPr/>
          </a:p>
        </p:txBody>
      </p:sp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3023400" y="2158050"/>
            <a:ext cx="57987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U</a:t>
            </a:r>
            <a:r>
              <a:rPr lang="en" sz="2200"/>
              <a:t>sing digital/analog (turning on a LED vs. reading from a potentiometer)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How duty cycle and frequency affect a PWM wave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Change the frequency of a 50% PWM wave using tone() to play different notes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</p:txBody>
      </p:sp>
      <p:sp>
        <p:nvSpPr>
          <p:cNvPr id="149" name="Google Shape;149;p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703663"/>
            <a:ext cx="2379551" cy="12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How it works: IR Emitter/Receiver Pairs</a:t>
            </a:r>
            <a:endParaRPr sz="3000"/>
          </a:p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3200400" y="2595100"/>
            <a:ext cx="54864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We will place an IR emitter and an IR receiver right next to each other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If an object is placed in front, it will reflect IR light into the receiver</a:t>
            </a:r>
            <a:endParaRPr/>
          </a:p>
        </p:txBody>
      </p:sp>
      <p:sp>
        <p:nvSpPr>
          <p:cNvPr id="317" name="Google Shape;317;p2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600" y="1581325"/>
            <a:ext cx="2313850" cy="33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750" y="876474"/>
            <a:ext cx="1125825" cy="16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Schematic..?</a:t>
            </a:r>
            <a:endParaRPr/>
          </a:p>
        </p:txBody>
      </p:sp>
      <p:sp>
        <p:nvSpPr>
          <p:cNvPr id="325" name="Google Shape;325;p21"/>
          <p:cNvSpPr txBox="1"/>
          <p:nvPr>
            <p:ph idx="1" type="body"/>
          </p:nvPr>
        </p:nvSpPr>
        <p:spPr>
          <a:xfrm>
            <a:off x="5466400" y="1814300"/>
            <a:ext cx="3467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Faulty Schematic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Because of the way the analog pins are set up, </a:t>
            </a:r>
            <a:r>
              <a:rPr b="1" lang="en" sz="1400"/>
              <a:t>analogRead( ) </a:t>
            </a:r>
            <a:r>
              <a:rPr lang="en" sz="1400"/>
              <a:t>will read 0 when there is lots of light and 1023 when there is no light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How can we fix this?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>
                <a:solidFill>
                  <a:schemeClr val="dk1"/>
                </a:solidFill>
              </a:rPr>
              <a:t>Switch the resistor and the transistor!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>
                <a:solidFill>
                  <a:schemeClr val="dk1"/>
                </a:solidFill>
              </a:rPr>
              <a:t>You </a:t>
            </a:r>
            <a:r>
              <a:rPr lang="en" sz="1400">
                <a:solidFill>
                  <a:schemeClr val="dk1"/>
                </a:solidFill>
              </a:rPr>
              <a:t>could also tweak the program...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025" y="1320549"/>
            <a:ext cx="5109975" cy="3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Noise Calibration</a:t>
            </a:r>
            <a:endParaRPr/>
          </a:p>
        </p:txBody>
      </p:sp>
      <p:sp>
        <p:nvSpPr>
          <p:cNvPr id="333" name="Google Shape;333;p2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25" y="2241751"/>
            <a:ext cx="3896074" cy="24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4174775" y="1728275"/>
            <a:ext cx="48930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There’s always going to be a little bit of IR light in the background— aka </a:t>
            </a:r>
            <a:r>
              <a:rPr b="1" lang="en" sz="2200"/>
              <a:t>“noise”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We can sample the background noise in our setup() and use it as our new “zero”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In the example, we take 100 samples and take the average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Arduino function: map( )</a:t>
            </a:r>
            <a:endParaRPr/>
          </a:p>
        </p:txBody>
      </p:sp>
      <p:sp>
        <p:nvSpPr>
          <p:cNvPr id="341" name="Google Shape;341;p23"/>
          <p:cNvSpPr txBox="1"/>
          <p:nvPr>
            <p:ph idx="1" type="body"/>
          </p:nvPr>
        </p:nvSpPr>
        <p:spPr>
          <a:xfrm>
            <a:off x="324950" y="2133625"/>
            <a:ext cx="8424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map(value, initial_min, initial_max, final_min, final_max)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Official documentation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here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Scales a value from an initial range to a final range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Does not modify original value, so we must assign the returned value to a variable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Make sure the value is inside the initial range, otherwise map( ) may behave strangely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Example:</a:t>
            </a:r>
            <a:r>
              <a:rPr lang="en" sz="1800"/>
              <a:t> We read a value from 0-1023, but want to scale it to 0-255 so we can analogWrite( ) to an LED</a:t>
            </a:r>
            <a:endParaRPr sz="1800"/>
          </a:p>
        </p:txBody>
      </p:sp>
      <p:sp>
        <p:nvSpPr>
          <p:cNvPr id="342" name="Google Shape;342;p2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6500" y="662375"/>
            <a:ext cx="3611725" cy="13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Pop Quiz!</a:t>
            </a:r>
            <a:endParaRPr/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1352850" y="2025025"/>
            <a:ext cx="6438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the </a:t>
            </a:r>
            <a:r>
              <a:rPr b="1" lang="en"/>
              <a:t>output</a:t>
            </a:r>
            <a:r>
              <a:rPr lang="en"/>
              <a:t> of the following?</a:t>
            </a:r>
            <a:endParaRPr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  <a:t>	int val = 4;</a:t>
            </a:r>
            <a:endParaRPr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  <a:t>	val = map(val, 0, 10, 100, 150);</a:t>
            </a:r>
            <a:endParaRPr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  <a:t>	Serial.println(val);</a:t>
            </a:r>
            <a:endParaRPr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  <a:t>Output:  _____</a:t>
            </a:r>
            <a:b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233A44"/>
                </a:solidFill>
                <a:latin typeface="Courier New"/>
                <a:ea typeface="Courier New"/>
                <a:cs typeface="Courier New"/>
                <a:sym typeface="Courier New"/>
              </a:rPr>
              <a:t>	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2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2990075" y="3905675"/>
            <a:ext cx="832500" cy="391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4A86E8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7DFFB1"/>
                    </a:gs>
                    <a:gs pos="12000">
                      <a:srgbClr val="00AAC6"/>
                    </a:gs>
                    <a:gs pos="51000">
                      <a:srgbClr val="0037B3"/>
                    </a:gs>
                    <a:gs pos="100000">
                      <a:srgbClr val="00001A"/>
                    </a:gs>
                  </a:gsLst>
                  <a:lin ang="13500032" scaled="0"/>
                </a:gradFill>
                <a:latin typeface="Arial"/>
              </a:rPr>
              <a:t>120</a:t>
            </a:r>
          </a:p>
        </p:txBody>
      </p:sp>
      <p:pic>
        <p:nvPicPr>
          <p:cNvPr id="352" name="Google Shape;3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75" y="555275"/>
            <a:ext cx="2381225" cy="133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Arduino function: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constrain( )</a:t>
            </a:r>
            <a:endParaRPr/>
          </a:p>
        </p:txBody>
      </p:sp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324950" y="2133625"/>
            <a:ext cx="8424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Sometimes, for a variety of reasons, we may end up with values that are out of bounds. To ensure this doesn’t happen, it’s always a good idea to use constrain( ).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constrain(x, a, b)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Official documentation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here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returns x if a &lt; x &lt; b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returns a if x &lt;= a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returns b if x &gt;= b</a:t>
            </a:r>
            <a:endParaRPr sz="1800"/>
          </a:p>
        </p:txBody>
      </p:sp>
      <p:sp>
        <p:nvSpPr>
          <p:cNvPr id="359" name="Google Shape;359;p2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cb9ac17c4_0_3"/>
          <p:cNvSpPr txBox="1"/>
          <p:nvPr>
            <p:ph type="title"/>
          </p:nvPr>
        </p:nvSpPr>
        <p:spPr>
          <a:xfrm>
            <a:off x="155200" y="125250"/>
            <a:ext cx="3673200" cy="6723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Deadlines</a:t>
            </a:r>
            <a:endParaRPr/>
          </a:p>
        </p:txBody>
      </p:sp>
      <p:sp>
        <p:nvSpPr>
          <p:cNvPr id="365" name="Google Shape;365;gecb9ac17c4_0_3"/>
          <p:cNvSpPr txBox="1"/>
          <p:nvPr>
            <p:ph idx="1" type="body"/>
          </p:nvPr>
        </p:nvSpPr>
        <p:spPr>
          <a:xfrm>
            <a:off x="3737100" y="1390850"/>
            <a:ext cx="5406900" cy="3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i="1" lang="en"/>
              <a:t>Distance sensor</a:t>
            </a:r>
            <a:r>
              <a:rPr i="1" lang="en"/>
              <a:t> will be due:</a:t>
            </a:r>
            <a:endParaRPr i="1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Monday Students: 10/25</a:t>
            </a:r>
            <a:endParaRPr b="1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Thursday Students: 10/28</a:t>
            </a:r>
            <a:endParaRPr i="1"/>
          </a:p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More p</a:t>
            </a:r>
            <a:r>
              <a:rPr lang="en"/>
              <a:t>roject details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Come to our </a:t>
            </a:r>
            <a:r>
              <a:rPr b="1" lang="en"/>
              <a:t>LAB HOURS</a:t>
            </a:r>
            <a:r>
              <a:rPr lang="en"/>
              <a:t> for help!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Check out lab hours for: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(Mon): Ryuichi, Rachel, or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(Thur): Wesley, Paula</a:t>
            </a:r>
            <a:endParaRPr/>
          </a:p>
        </p:txBody>
      </p:sp>
      <p:sp>
        <p:nvSpPr>
          <p:cNvPr id="366" name="Google Shape;366;gecb9ac17c4_0_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gecb9ac17c4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113" y="1390838"/>
            <a:ext cx="2228426" cy="22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ecb9ac17c4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00" y="2864000"/>
            <a:ext cx="2410100" cy="1629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2ce71a13f_0_0"/>
          <p:cNvSpPr txBox="1"/>
          <p:nvPr>
            <p:ph type="ctrTitle"/>
          </p:nvPr>
        </p:nvSpPr>
        <p:spPr>
          <a:xfrm>
            <a:off x="4572000" y="1027875"/>
            <a:ext cx="41910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What’s a transistor?</a:t>
            </a:r>
            <a:endParaRPr/>
          </a:p>
        </p:txBody>
      </p:sp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3556650" y="1814300"/>
            <a:ext cx="54864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Two main functions: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Electronic Switch</a:t>
            </a:r>
            <a:r>
              <a:rPr lang="en"/>
              <a:t>: a small current turns on/off a big current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Signal Amplifier</a:t>
            </a:r>
            <a:r>
              <a:rPr lang="en"/>
              <a:t>: Turns a small current into a big current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Has 3 terminals</a:t>
            </a:r>
            <a:endParaRPr/>
          </a:p>
        </p:txBody>
      </p:sp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25" y="2086513"/>
            <a:ext cx="2315375" cy="23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How many transistors are in the Iphone XS chip?</a:t>
            </a:r>
            <a:endParaRPr/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3556650" y="1814300"/>
            <a:ext cx="5486400" cy="23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The 7nm chip has</a:t>
            </a:r>
            <a:r>
              <a:rPr b="1" lang="en"/>
              <a:t> 6.9 billion transistors!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Transistors are essential to electronics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More transistors = More logic = More computing power!</a:t>
            </a:r>
            <a:endParaRPr/>
          </a:p>
        </p:txBody>
      </p:sp>
      <p:sp>
        <p:nvSpPr>
          <p:cNvPr id="166" name="Google Shape;166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50" y="2037813"/>
            <a:ext cx="2315375" cy="2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000" y="3307588"/>
            <a:ext cx="1419748" cy="13665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Transistors: A Closer Look</a:t>
            </a:r>
            <a:endParaRPr/>
          </a:p>
        </p:txBody>
      </p:sp>
      <p:sp>
        <p:nvSpPr>
          <p:cNvPr id="175" name="Google Shape;175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501" y="2964056"/>
            <a:ext cx="4189175" cy="18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>
            <p:ph idx="1" type="body"/>
          </p:nvPr>
        </p:nvSpPr>
        <p:spPr>
          <a:xfrm>
            <a:off x="378150" y="2075350"/>
            <a:ext cx="41892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3 main components: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b="1" lang="en" sz="1600"/>
              <a:t>Emitter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b="1" lang="en" sz="1600"/>
              <a:t>Collector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b="1" lang="en" sz="1600"/>
              <a:t>Base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Current travels from C to E or vice versa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Base controls if this current is on/off(switch) or amplified(amplifier)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Emitter always has arrow in the transistor symbol</a:t>
            </a:r>
            <a:endParaRPr sz="1600"/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10881" l="42078" r="5269" t="11892"/>
          <a:stretch/>
        </p:blipFill>
        <p:spPr>
          <a:xfrm>
            <a:off x="6285788" y="954150"/>
            <a:ext cx="1096600" cy="160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6"/>
          <p:cNvCxnSpPr>
            <a:stCxn id="178" idx="1"/>
          </p:cNvCxnSpPr>
          <p:nvPr/>
        </p:nvCxnSpPr>
        <p:spPr>
          <a:xfrm flipH="1">
            <a:off x="5646788" y="1758325"/>
            <a:ext cx="639000" cy="105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6"/>
          <p:cNvSpPr txBox="1"/>
          <p:nvPr/>
        </p:nvSpPr>
        <p:spPr>
          <a:xfrm>
            <a:off x="5978050" y="2652725"/>
            <a:ext cx="2010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SCHEMATIC SYMBOL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5899350" y="594225"/>
            <a:ext cx="22818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PHYSICAL TRANSISTOR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2 Types of BJT Transistors</a:t>
            </a:r>
            <a:endParaRPr/>
          </a:p>
        </p:txBody>
      </p:sp>
      <p:sp>
        <p:nvSpPr>
          <p:cNvPr id="187" name="Google Shape;187;p7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NPN and PNP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NPN Transistor</a:t>
            </a:r>
            <a:endParaRPr/>
          </a:p>
        </p:txBody>
      </p:sp>
      <p:sp>
        <p:nvSpPr>
          <p:cNvPr id="193" name="Google Shape;193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57923" t="0"/>
          <a:stretch/>
        </p:blipFill>
        <p:spPr>
          <a:xfrm>
            <a:off x="6424225" y="537812"/>
            <a:ext cx="2128224" cy="22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>
            <p:ph idx="1" type="body"/>
          </p:nvPr>
        </p:nvSpPr>
        <p:spPr>
          <a:xfrm>
            <a:off x="457200" y="1991500"/>
            <a:ext cx="58170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Backwards logic: Arrow from emitter is </a:t>
            </a:r>
            <a:r>
              <a:rPr b="1" lang="en" sz="1600">
                <a:solidFill>
                  <a:srgbClr val="FF0000"/>
                </a:solidFill>
              </a:rPr>
              <a:t>N</a:t>
            </a:r>
            <a:r>
              <a:rPr lang="en" sz="1600"/>
              <a:t>ot </a:t>
            </a:r>
            <a:r>
              <a:rPr b="1" lang="en" sz="1600">
                <a:solidFill>
                  <a:srgbClr val="FF0000"/>
                </a:solidFill>
              </a:rPr>
              <a:t>P</a:t>
            </a:r>
            <a:r>
              <a:rPr lang="en" sz="1600"/>
              <a:t>ointing i</a:t>
            </a:r>
            <a:r>
              <a:rPr b="1" lang="en" sz="1600">
                <a:solidFill>
                  <a:srgbClr val="FF0000"/>
                </a:solidFill>
              </a:rPr>
              <a:t>N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>
                <a:solidFill>
                  <a:srgbClr val="0000FF"/>
                </a:solidFill>
              </a:rPr>
              <a:t>Arrow</a:t>
            </a:r>
            <a:r>
              <a:rPr lang="en" sz="1600"/>
              <a:t> denotes where the </a:t>
            </a:r>
            <a:r>
              <a:rPr lang="en" sz="1600">
                <a:solidFill>
                  <a:srgbClr val="0000FF"/>
                </a:solidFill>
              </a:rPr>
              <a:t>current flows </a:t>
            </a:r>
            <a:r>
              <a:rPr lang="en" sz="1600"/>
              <a:t>-- from </a:t>
            </a:r>
            <a:r>
              <a:rPr b="1" lang="en" sz="1600">
                <a:solidFill>
                  <a:srgbClr val="FF0000"/>
                </a:solidFill>
              </a:rPr>
              <a:t>COLLECTOR</a:t>
            </a:r>
            <a:r>
              <a:rPr lang="en" sz="1600">
                <a:solidFill>
                  <a:srgbClr val="FF0000"/>
                </a:solidFill>
              </a:rPr>
              <a:t> to </a:t>
            </a:r>
            <a:r>
              <a:rPr b="1" lang="en" sz="1600">
                <a:solidFill>
                  <a:srgbClr val="FF0000"/>
                </a:solidFill>
              </a:rPr>
              <a:t>EMITTER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If enough voltage is applied at the base, current will start to flow from C to E!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Emitter emits electrons to collector since Electron and Current flow are </a:t>
            </a:r>
            <a:r>
              <a:rPr b="1" lang="en" sz="1600"/>
              <a:t>opposite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196" name="Google Shape;196;p8"/>
          <p:cNvSpPr/>
          <p:nvPr/>
        </p:nvSpPr>
        <p:spPr>
          <a:xfrm>
            <a:off x="7197567" y="875499"/>
            <a:ext cx="461798" cy="1521032"/>
          </a:xfrm>
          <a:custGeom>
            <a:rect b="b" l="l" r="r" t="t"/>
            <a:pathLst>
              <a:path extrusionOk="0" h="75448" w="22546">
                <a:moveTo>
                  <a:pt x="17224" y="0"/>
                </a:moveTo>
                <a:cubicBezTo>
                  <a:pt x="17224" y="7634"/>
                  <a:pt x="22622" y="17505"/>
                  <a:pt x="17224" y="22903"/>
                </a:cubicBezTo>
                <a:cubicBezTo>
                  <a:pt x="13337" y="26790"/>
                  <a:pt x="6361" y="26393"/>
                  <a:pt x="2472" y="30279"/>
                </a:cubicBezTo>
                <a:cubicBezTo>
                  <a:pt x="-298" y="33047"/>
                  <a:pt x="-534" y="38289"/>
                  <a:pt x="920" y="41925"/>
                </a:cubicBezTo>
                <a:cubicBezTo>
                  <a:pt x="3438" y="48224"/>
                  <a:pt x="14577" y="47503"/>
                  <a:pt x="17612" y="53570"/>
                </a:cubicBezTo>
                <a:cubicBezTo>
                  <a:pt x="20521" y="59385"/>
                  <a:pt x="19553" y="66478"/>
                  <a:pt x="19553" y="72980"/>
                </a:cubicBezTo>
                <a:cubicBezTo>
                  <a:pt x="19553" y="75313"/>
                  <a:pt x="19796" y="65338"/>
                  <a:pt x="21882" y="66381"/>
                </a:cubicBezTo>
                <a:cubicBezTo>
                  <a:pt x="23276" y="67078"/>
                  <a:pt x="21987" y="69561"/>
                  <a:pt x="21494" y="71039"/>
                </a:cubicBezTo>
                <a:cubicBezTo>
                  <a:pt x="20938" y="72709"/>
                  <a:pt x="20057" y="75866"/>
                  <a:pt x="18388" y="75309"/>
                </a:cubicBezTo>
                <a:cubicBezTo>
                  <a:pt x="15808" y="74447"/>
                  <a:pt x="16110" y="70367"/>
                  <a:pt x="14895" y="6793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6682160" y="878077"/>
            <a:ext cx="93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current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descr="Active transistor current flow" id="198" name="Google Shape;19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850" y="2864388"/>
            <a:ext cx="2001600" cy="227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58852" r="0" t="0"/>
          <a:stretch/>
        </p:blipFill>
        <p:spPr>
          <a:xfrm>
            <a:off x="5230953" y="1344225"/>
            <a:ext cx="2597599" cy="2827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PNP Transistor</a:t>
            </a:r>
            <a:endParaRPr/>
          </a:p>
        </p:txBody>
      </p:sp>
      <p:sp>
        <p:nvSpPr>
          <p:cNvPr id="205" name="Google Shape;205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372150" y="1861800"/>
            <a:ext cx="48588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>
                <a:solidFill>
                  <a:srgbClr val="0000FF"/>
                </a:solidFill>
              </a:rPr>
              <a:t>Arrow</a:t>
            </a:r>
            <a:r>
              <a:rPr lang="en" sz="1800"/>
              <a:t> denotes where the </a:t>
            </a:r>
            <a:r>
              <a:rPr lang="en" sz="1800">
                <a:solidFill>
                  <a:srgbClr val="0000FF"/>
                </a:solidFill>
              </a:rPr>
              <a:t>current flows </a:t>
            </a:r>
            <a:r>
              <a:rPr lang="en" sz="1800"/>
              <a:t>-- from </a:t>
            </a:r>
            <a:r>
              <a:rPr b="1" lang="en" sz="1800">
                <a:solidFill>
                  <a:srgbClr val="FF0000"/>
                </a:solidFill>
              </a:rPr>
              <a:t>EMITTER to COLLECTOR</a:t>
            </a:r>
            <a:r>
              <a:rPr lang="en" sz="1800">
                <a:solidFill>
                  <a:srgbClr val="FF0000"/>
                </a:solidFill>
              </a:rPr>
              <a:t> 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This means that electrons flow from collector to emitter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Emitter emits holes, which are conceptually the absence of electrons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9"/>
          <p:cNvSpPr/>
          <p:nvPr/>
        </p:nvSpPr>
        <p:spPr>
          <a:xfrm>
            <a:off x="6547105" y="1814775"/>
            <a:ext cx="563650" cy="1886200"/>
          </a:xfrm>
          <a:custGeom>
            <a:rect b="b" l="l" r="r" t="t"/>
            <a:pathLst>
              <a:path extrusionOk="0" h="75448" w="22546">
                <a:moveTo>
                  <a:pt x="17224" y="0"/>
                </a:moveTo>
                <a:cubicBezTo>
                  <a:pt x="17224" y="7634"/>
                  <a:pt x="22622" y="17505"/>
                  <a:pt x="17224" y="22903"/>
                </a:cubicBezTo>
                <a:cubicBezTo>
                  <a:pt x="13337" y="26790"/>
                  <a:pt x="6361" y="26393"/>
                  <a:pt x="2472" y="30279"/>
                </a:cubicBezTo>
                <a:cubicBezTo>
                  <a:pt x="-298" y="33047"/>
                  <a:pt x="-534" y="38289"/>
                  <a:pt x="920" y="41925"/>
                </a:cubicBezTo>
                <a:cubicBezTo>
                  <a:pt x="3438" y="48224"/>
                  <a:pt x="14577" y="47503"/>
                  <a:pt x="17612" y="53570"/>
                </a:cubicBezTo>
                <a:cubicBezTo>
                  <a:pt x="20521" y="59385"/>
                  <a:pt x="19553" y="66478"/>
                  <a:pt x="19553" y="72980"/>
                </a:cubicBezTo>
                <a:cubicBezTo>
                  <a:pt x="19553" y="75313"/>
                  <a:pt x="19796" y="65338"/>
                  <a:pt x="21882" y="66381"/>
                </a:cubicBezTo>
                <a:cubicBezTo>
                  <a:pt x="23276" y="67078"/>
                  <a:pt x="21987" y="69561"/>
                  <a:pt x="21494" y="71039"/>
                </a:cubicBezTo>
                <a:cubicBezTo>
                  <a:pt x="20938" y="72709"/>
                  <a:pt x="20057" y="75866"/>
                  <a:pt x="18388" y="75309"/>
                </a:cubicBezTo>
                <a:cubicBezTo>
                  <a:pt x="15808" y="74447"/>
                  <a:pt x="16110" y="70367"/>
                  <a:pt x="14895" y="6793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7055700" y="1873000"/>
            <a:ext cx="1145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current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 general</a:t>
            </a:r>
            <a:endParaRPr/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1579725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The transistor is kind of like an electron valve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The base pin is like a handle you might adjust to allow more or less electrons to flow from emitter to collector</a:t>
            </a:r>
            <a:endParaRPr/>
          </a:p>
        </p:txBody>
      </p:sp>
      <p:sp>
        <p:nvSpPr>
          <p:cNvPr id="215" name="Google Shape;215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